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Montserrat"/>
      <p:regular r:id="rId18"/>
      <p:bold r:id="rId19"/>
      <p:italic r:id="rId20"/>
      <p:boldItalic r:id="rId21"/>
    </p:embeddedFont>
    <p:embeddedFont>
      <p:font typeface="Lato"/>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italic.fntdata"/><Relationship Id="rId22" Type="http://schemas.openxmlformats.org/officeDocument/2006/relationships/font" Target="fonts/Lato-regular.fntdata"/><Relationship Id="rId21" Type="http://schemas.openxmlformats.org/officeDocument/2006/relationships/font" Target="fonts/Montserrat-boldItalic.fntdata"/><Relationship Id="rId24" Type="http://schemas.openxmlformats.org/officeDocument/2006/relationships/font" Target="fonts/Lato-italic.fntdata"/><Relationship Id="rId23" Type="http://schemas.openxmlformats.org/officeDocument/2006/relationships/font" Target="fonts/Lato-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Montserrat-bold.fntdata"/><Relationship Id="rId18" Type="http://schemas.openxmlformats.org/officeDocument/2006/relationships/font" Target="fonts/Montserrat-regular.fntdata"/></Relationships>
</file>

<file path=ppt/media/image1.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1315474344e_1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1315474344e_1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1315474344e_1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1315474344e_1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1315474344e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1315474344e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1315474344e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1315474344e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1315474344e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1315474344e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1315474344e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1315474344e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1315474344e_1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1315474344e_1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1315474344e_1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1315474344e_1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1315474344e_1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1315474344e_1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7.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6.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646250" y="618175"/>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Orchestration and Automation of Security Management Systems.</a:t>
            </a:r>
            <a:endParaRPr/>
          </a:p>
        </p:txBody>
      </p:sp>
      <p:sp>
        <p:nvSpPr>
          <p:cNvPr id="229" name="Google Shape;229;p17"/>
          <p:cNvSpPr txBox="1"/>
          <p:nvPr>
            <p:ph idx="1" type="subTitle"/>
          </p:nvPr>
        </p:nvSpPr>
        <p:spPr>
          <a:xfrm>
            <a:off x="5193050" y="3924925"/>
            <a:ext cx="3470700" cy="506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t>By </a:t>
            </a:r>
            <a:endParaRPr/>
          </a:p>
          <a:p>
            <a:pPr indent="0" lvl="0" marL="0" rtl="0" algn="l">
              <a:lnSpc>
                <a:spcPct val="115000"/>
              </a:lnSpc>
              <a:spcBef>
                <a:spcPts val="1600"/>
              </a:spcBef>
              <a:spcAft>
                <a:spcPts val="0"/>
              </a:spcAft>
              <a:buNone/>
            </a:pPr>
            <a:r>
              <a:rPr lang="en-GB"/>
              <a:t>Pankaj Khemani</a:t>
            </a:r>
            <a:endParaRPr/>
          </a:p>
          <a:p>
            <a:pPr indent="0" lvl="0" marL="0" rtl="0" algn="l">
              <a:lnSpc>
                <a:spcPct val="115000"/>
              </a:lnSpc>
              <a:spcBef>
                <a:spcPts val="1600"/>
              </a:spcBef>
              <a:spcAft>
                <a:spcPts val="1600"/>
              </a:spcAft>
              <a:buNone/>
            </a:pPr>
            <a:r>
              <a:rPr lang="en-GB"/>
              <a:t>IMT2018054</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2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000"/>
              <a:t>Use Cases of SOAR:</a:t>
            </a:r>
            <a:endParaRPr sz="3000"/>
          </a:p>
        </p:txBody>
      </p:sp>
      <p:sp>
        <p:nvSpPr>
          <p:cNvPr id="284" name="Google Shape;284;p26"/>
          <p:cNvSpPr txBox="1"/>
          <p:nvPr>
            <p:ph idx="1" type="body"/>
          </p:nvPr>
        </p:nvSpPr>
        <p:spPr>
          <a:xfrm>
            <a:off x="1297500" y="1742325"/>
            <a:ext cx="7038900" cy="27363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rabicParenR"/>
            </a:pPr>
            <a:r>
              <a:rPr lang="en-GB" sz="1800"/>
              <a:t>Phishing</a:t>
            </a:r>
            <a:endParaRPr sz="1800"/>
          </a:p>
          <a:p>
            <a:pPr indent="-342900" lvl="0" marL="457200" rtl="0" algn="l">
              <a:spcBef>
                <a:spcPts val="0"/>
              </a:spcBef>
              <a:spcAft>
                <a:spcPts val="0"/>
              </a:spcAft>
              <a:buSzPts val="1800"/>
              <a:buAutoNum type="arabicParenR"/>
            </a:pPr>
            <a:r>
              <a:rPr lang="en-GB" sz="1800"/>
              <a:t>Malicious Network Traffic</a:t>
            </a:r>
            <a:endParaRPr sz="1800"/>
          </a:p>
          <a:p>
            <a:pPr indent="-342900" lvl="0" marL="457200" rtl="0" algn="l">
              <a:spcBef>
                <a:spcPts val="0"/>
              </a:spcBef>
              <a:spcAft>
                <a:spcPts val="0"/>
              </a:spcAft>
              <a:buSzPts val="1800"/>
              <a:buAutoNum type="arabicParenR"/>
            </a:pPr>
            <a:r>
              <a:rPr lang="en-GB" sz="1800"/>
              <a:t>Vulnerability Management</a:t>
            </a:r>
            <a:endParaRPr sz="1800"/>
          </a:p>
          <a:p>
            <a:pPr indent="-342900" lvl="0" marL="457200" rtl="0" algn="l">
              <a:spcBef>
                <a:spcPts val="0"/>
              </a:spcBef>
              <a:spcAft>
                <a:spcPts val="0"/>
              </a:spcAft>
              <a:buSzPts val="1800"/>
              <a:buAutoNum type="arabicParenR"/>
            </a:pPr>
            <a:r>
              <a:rPr lang="en-GB" sz="1800"/>
              <a:t>Management Security Service Providers</a:t>
            </a:r>
            <a:endParaRPr sz="1800"/>
          </a:p>
          <a:p>
            <a:pPr indent="-342900" lvl="0" marL="457200" rtl="0" algn="l">
              <a:spcBef>
                <a:spcPts val="0"/>
              </a:spcBef>
              <a:spcAft>
                <a:spcPts val="0"/>
              </a:spcAft>
              <a:buSzPts val="1800"/>
              <a:buAutoNum type="arabicParenR"/>
            </a:pPr>
            <a:r>
              <a:rPr lang="en-GB" sz="1800"/>
              <a:t>Case Management</a:t>
            </a:r>
            <a:endParaRPr sz="18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2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000"/>
              <a:t>Conclusion</a:t>
            </a:r>
            <a:endParaRPr sz="3000"/>
          </a:p>
        </p:txBody>
      </p:sp>
      <p:sp>
        <p:nvSpPr>
          <p:cNvPr id="290" name="Google Shape;290;p27"/>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t>Security orchestration is about to revolutionize security operations. The advantages of adding security orchestration to our corporate security systems are obvious and attainable, and if an organization wants to stay competitive in the foreseeable future, it should aim for maximizing security orchestration. Security orchestration is the next step towards better business, more secure information, and a stronger defense against compounding threats and security risk. So, more and more organizations should try to maximize the orchestration and automation of their security management systems.</a:t>
            </a:r>
            <a:endParaRPr sz="1800"/>
          </a:p>
          <a:p>
            <a:pPr indent="0" lvl="0" marL="0" rtl="0" algn="l">
              <a:spcBef>
                <a:spcPts val="1600"/>
              </a:spcBef>
              <a:spcAft>
                <a:spcPts val="0"/>
              </a:spcAft>
              <a:buNone/>
            </a:pPr>
            <a:r>
              <a:t/>
            </a:r>
            <a:endParaRPr sz="1800"/>
          </a:p>
          <a:p>
            <a:pPr indent="0" lvl="0" marL="0" rtl="0" algn="l">
              <a:spcBef>
                <a:spcPts val="1600"/>
              </a:spcBef>
              <a:spcAft>
                <a:spcPts val="0"/>
              </a:spcAft>
              <a:buNone/>
            </a:pPr>
            <a:r>
              <a:t/>
            </a:r>
            <a:endParaRPr sz="1800"/>
          </a:p>
          <a:p>
            <a:pPr indent="0" lvl="0" marL="0" rtl="0" algn="l">
              <a:spcBef>
                <a:spcPts val="1600"/>
              </a:spcBef>
              <a:spcAft>
                <a:spcPts val="1600"/>
              </a:spcAft>
              <a:buNone/>
            </a:pPr>
            <a:r>
              <a:t/>
            </a:r>
            <a:endParaRPr sz="18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28"/>
          <p:cNvSpPr txBox="1"/>
          <p:nvPr>
            <p:ph type="title"/>
          </p:nvPr>
        </p:nvSpPr>
        <p:spPr>
          <a:xfrm>
            <a:off x="1114800" y="2426850"/>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Thank you!</a:t>
            </a:r>
            <a:endParaRPr/>
          </a:p>
        </p:txBody>
      </p:sp>
      <p:sp>
        <p:nvSpPr>
          <p:cNvPr id="296" name="Google Shape;296;p28"/>
          <p:cNvSpPr txBox="1"/>
          <p:nvPr>
            <p:ph idx="1" type="body"/>
          </p:nvPr>
        </p:nvSpPr>
        <p:spPr>
          <a:xfrm>
            <a:off x="1345875" y="4058425"/>
            <a:ext cx="2721000" cy="365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grpSp>
        <p:nvGrpSpPr>
          <p:cNvPr id="297" name="Google Shape;297;p28"/>
          <p:cNvGrpSpPr/>
          <p:nvPr/>
        </p:nvGrpSpPr>
        <p:grpSpPr>
          <a:xfrm>
            <a:off x="4066820" y="1553491"/>
            <a:ext cx="3159984" cy="2439109"/>
            <a:chOff x="3553042" y="1657806"/>
            <a:chExt cx="3461100" cy="2671532"/>
          </a:xfrm>
        </p:grpSpPr>
        <p:sp>
          <p:nvSpPr>
            <p:cNvPr id="298" name="Google Shape;298;p28"/>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8"/>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8"/>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8"/>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8"/>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8"/>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8"/>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8"/>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06" name="Google Shape;306;p28"/>
          <p:cNvPicPr preferRelativeResize="0"/>
          <p:nvPr/>
        </p:nvPicPr>
        <p:blipFill rotWithShape="1">
          <a:blip r:embed="rId3">
            <a:alphaModFix/>
          </a:blip>
          <a:srcRect b="26215" l="45356" r="19582" t="50734"/>
          <a:stretch/>
        </p:blipFill>
        <p:spPr>
          <a:xfrm>
            <a:off x="4115130" y="1605638"/>
            <a:ext cx="3063300" cy="1745700"/>
          </a:xfrm>
          <a:prstGeom prst="rect">
            <a:avLst/>
          </a:prstGeom>
          <a:noFill/>
          <a:ln>
            <a:noFill/>
          </a:ln>
        </p:spPr>
      </p:pic>
      <p:sp>
        <p:nvSpPr>
          <p:cNvPr id="307" name="Google Shape;307;p28"/>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8" name="Google Shape;308;p28"/>
          <p:cNvGrpSpPr/>
          <p:nvPr/>
        </p:nvGrpSpPr>
        <p:grpSpPr>
          <a:xfrm>
            <a:off x="6762480" y="2546254"/>
            <a:ext cx="1024386" cy="1522884"/>
            <a:chOff x="6505573" y="2745170"/>
            <a:chExt cx="1122000" cy="1668000"/>
          </a:xfrm>
        </p:grpSpPr>
        <p:sp>
          <p:nvSpPr>
            <p:cNvPr id="309" name="Google Shape;309;p28"/>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8"/>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8"/>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8"/>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13" name="Google Shape;313;p28"/>
          <p:cNvPicPr preferRelativeResize="0"/>
          <p:nvPr/>
        </p:nvPicPr>
        <p:blipFill rotWithShape="1">
          <a:blip r:embed="rId3">
            <a:alphaModFix/>
          </a:blip>
          <a:srcRect b="16020" l="53168" r="26238" t="53058"/>
          <a:stretch/>
        </p:blipFill>
        <p:spPr>
          <a:xfrm>
            <a:off x="6762097" y="2613771"/>
            <a:ext cx="1024200" cy="1333200"/>
          </a:xfrm>
          <a:prstGeom prst="rect">
            <a:avLst/>
          </a:prstGeom>
          <a:noFill/>
          <a:ln>
            <a:noFill/>
          </a:ln>
        </p:spPr>
      </p:pic>
      <p:sp>
        <p:nvSpPr>
          <p:cNvPr id="314" name="Google Shape;314;p28"/>
          <p:cNvSpPr/>
          <p:nvPr/>
        </p:nvSpPr>
        <p:spPr>
          <a:xfrm flipH="1">
            <a:off x="6762011" y="261399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5" name="Google Shape;315;p28"/>
          <p:cNvGrpSpPr/>
          <p:nvPr/>
        </p:nvGrpSpPr>
        <p:grpSpPr>
          <a:xfrm>
            <a:off x="6405845" y="3121897"/>
            <a:ext cx="520684" cy="1036470"/>
            <a:chOff x="9543736" y="4486132"/>
            <a:chExt cx="570300" cy="1135235"/>
          </a:xfrm>
        </p:grpSpPr>
        <p:sp>
          <p:nvSpPr>
            <p:cNvPr id="316" name="Google Shape;316;p28"/>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8"/>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8"/>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8"/>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20" name="Google Shape;320;p28"/>
          <p:cNvPicPr preferRelativeResize="0"/>
          <p:nvPr/>
        </p:nvPicPr>
        <p:blipFill rotWithShape="1">
          <a:blip r:embed="rId3">
            <a:alphaModFix/>
          </a:blip>
          <a:srcRect b="36733" l="41330" r="47980" t="42211"/>
          <a:stretch/>
        </p:blipFill>
        <p:spPr>
          <a:xfrm>
            <a:off x="6405412" y="3121559"/>
            <a:ext cx="520500" cy="888900"/>
          </a:xfrm>
          <a:prstGeom prst="round2SameRect">
            <a:avLst>
              <a:gd fmla="val 4129" name="adj1"/>
              <a:gd fmla="val 0" name="adj2"/>
            </a:avLst>
          </a:prstGeom>
          <a:noFill/>
          <a:ln>
            <a:noFill/>
          </a:ln>
        </p:spPr>
      </p:pic>
      <p:sp>
        <p:nvSpPr>
          <p:cNvPr id="321" name="Google Shape;321;p28"/>
          <p:cNvSpPr/>
          <p:nvPr/>
        </p:nvSpPr>
        <p:spPr>
          <a:xfrm flipH="1">
            <a:off x="6405284" y="3142709"/>
            <a:ext cx="520500" cy="8679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2" name="Google Shape;322;p28"/>
          <p:cNvGrpSpPr/>
          <p:nvPr/>
        </p:nvGrpSpPr>
        <p:grpSpPr>
          <a:xfrm>
            <a:off x="7564804" y="3443361"/>
            <a:ext cx="455496" cy="692277"/>
            <a:chOff x="7384375" y="3728000"/>
            <a:chExt cx="498900" cy="758244"/>
          </a:xfrm>
        </p:grpSpPr>
        <p:sp>
          <p:nvSpPr>
            <p:cNvPr id="323" name="Google Shape;323;p28"/>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8"/>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8"/>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8"/>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 name="Google Shape;327;p28"/>
          <p:cNvGrpSpPr/>
          <p:nvPr/>
        </p:nvGrpSpPr>
        <p:grpSpPr>
          <a:xfrm>
            <a:off x="7564836" y="3561758"/>
            <a:ext cx="478081" cy="462776"/>
            <a:chOff x="7384385" y="3857442"/>
            <a:chExt cx="523637" cy="506874"/>
          </a:xfrm>
        </p:grpSpPr>
        <p:sp>
          <p:nvSpPr>
            <p:cNvPr id="328" name="Google Shape;328;p28"/>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9" name="Google Shape;329;p28"/>
            <p:cNvGrpSpPr/>
            <p:nvPr/>
          </p:nvGrpSpPr>
          <p:grpSpPr>
            <a:xfrm>
              <a:off x="7384385" y="3857442"/>
              <a:ext cx="523637" cy="498900"/>
              <a:chOff x="7384385" y="3857442"/>
              <a:chExt cx="523637" cy="498900"/>
            </a:xfrm>
          </p:grpSpPr>
          <p:sp>
            <p:nvSpPr>
              <p:cNvPr id="330" name="Google Shape;330;p28"/>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8"/>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332" name="Google Shape;332;p28"/>
          <p:cNvPicPr preferRelativeResize="0"/>
          <p:nvPr/>
        </p:nvPicPr>
        <p:blipFill rotWithShape="1">
          <a:blip r:embed="rId3">
            <a:alphaModFix/>
          </a:blip>
          <a:srcRect b="36557" l="48584" r="37425" t="47335"/>
          <a:stretch/>
        </p:blipFill>
        <p:spPr>
          <a:xfrm>
            <a:off x="7591905" y="3590541"/>
            <a:ext cx="400500" cy="399300"/>
          </a:xfrm>
          <a:prstGeom prst="ellipse">
            <a:avLst/>
          </a:prstGeom>
          <a:noFill/>
          <a:ln cap="flat" cmpd="sng" w="9525">
            <a:solidFill>
              <a:srgbClr val="FFFFFF"/>
            </a:solidFill>
            <a:prstDash val="solid"/>
            <a:round/>
            <a:headEnd len="sm" w="sm" type="none"/>
            <a:tailEnd len="sm" w="sm" type="none"/>
          </a:ln>
        </p:spPr>
      </p:pic>
      <p:grpSp>
        <p:nvGrpSpPr>
          <p:cNvPr id="333" name="Google Shape;333;p28"/>
          <p:cNvGrpSpPr/>
          <p:nvPr/>
        </p:nvGrpSpPr>
        <p:grpSpPr>
          <a:xfrm>
            <a:off x="8110843" y="3443361"/>
            <a:ext cx="435785" cy="692277"/>
            <a:chOff x="7982421" y="3727763"/>
            <a:chExt cx="477311" cy="758244"/>
          </a:xfrm>
        </p:grpSpPr>
        <p:sp>
          <p:nvSpPr>
            <p:cNvPr id="334" name="Google Shape;334;p28"/>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8"/>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8"/>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8"/>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8"/>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8"/>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8"/>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8"/>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42" name="Google Shape;342;p28"/>
          <p:cNvPicPr preferRelativeResize="0"/>
          <p:nvPr/>
        </p:nvPicPr>
        <p:blipFill rotWithShape="1">
          <a:blip r:embed="rId3">
            <a:alphaModFix/>
          </a:blip>
          <a:srcRect b="27092" l="49668" r="37351" t="55915"/>
          <a:stretch/>
        </p:blipFill>
        <p:spPr>
          <a:xfrm>
            <a:off x="8127235" y="3586562"/>
            <a:ext cx="379200" cy="429900"/>
          </a:xfrm>
          <a:prstGeom prst="roundRect">
            <a:avLst>
              <a:gd fmla="val 7794" name="adj"/>
            </a:avLst>
          </a:prstGeom>
          <a:noFill/>
          <a:ln cap="flat" cmpd="sng" w="9525">
            <a:solidFill>
              <a:srgbClr val="FFFFFF"/>
            </a:solidFill>
            <a:prstDash val="solid"/>
            <a:round/>
            <a:headEnd len="sm" w="sm" type="none"/>
            <a:tailEnd len="sm" w="sm" type="none"/>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297500" y="57110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000"/>
              <a:t>What is Security Management Orchestration?</a:t>
            </a:r>
            <a:endParaRPr sz="3000"/>
          </a:p>
        </p:txBody>
      </p:sp>
      <p:sp>
        <p:nvSpPr>
          <p:cNvPr id="235" name="Google Shape;235;p18"/>
          <p:cNvSpPr txBox="1"/>
          <p:nvPr>
            <p:ph idx="1" type="body"/>
          </p:nvPr>
        </p:nvSpPr>
        <p:spPr>
          <a:xfrm>
            <a:off x="1297500" y="1901425"/>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Arial"/>
              <a:ea typeface="Arial"/>
              <a:cs typeface="Arial"/>
              <a:sym typeface="Arial"/>
            </a:endParaRPr>
          </a:p>
          <a:p>
            <a:pPr indent="0" lvl="0" marL="0" rtl="0" algn="l">
              <a:spcBef>
                <a:spcPts val="1600"/>
              </a:spcBef>
              <a:spcAft>
                <a:spcPts val="0"/>
              </a:spcAft>
              <a:buNone/>
            </a:pPr>
            <a:r>
              <a:rPr lang="en-GB" sz="1800"/>
              <a:t>Security Management Orchestration(SMO) is a strategy for merging diverse security systems and integrating security technologies. It's the connected layer that supports security automation and streamlines security processes.</a:t>
            </a:r>
            <a:endParaRPr sz="1800"/>
          </a:p>
          <a:p>
            <a:pPr indent="0" lvl="0" marL="0" rtl="0" algn="l">
              <a:spcBef>
                <a:spcPts val="1600"/>
              </a:spcBef>
              <a:spcAft>
                <a:spcPts val="16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000"/>
              <a:t>WHY IS SECURITY ORCHESTRATION AND AUTOMATION NEEDED?</a:t>
            </a:r>
            <a:endParaRPr sz="3000"/>
          </a:p>
        </p:txBody>
      </p:sp>
      <p:sp>
        <p:nvSpPr>
          <p:cNvPr id="241" name="Google Shape;241;p19"/>
          <p:cNvSpPr txBox="1"/>
          <p:nvPr>
            <p:ph idx="1" type="body"/>
          </p:nvPr>
        </p:nvSpPr>
        <p:spPr>
          <a:xfrm>
            <a:off x="1297500" y="2149200"/>
            <a:ext cx="7038900" cy="2559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rabicParenR"/>
            </a:pPr>
            <a:r>
              <a:rPr lang="en-GB" sz="1800"/>
              <a:t>Increased Efficiency</a:t>
            </a:r>
            <a:endParaRPr sz="1800"/>
          </a:p>
          <a:p>
            <a:pPr indent="-342900" lvl="0" marL="457200" rtl="0" algn="l">
              <a:spcBef>
                <a:spcPts val="0"/>
              </a:spcBef>
              <a:spcAft>
                <a:spcPts val="0"/>
              </a:spcAft>
              <a:buSzPts val="1800"/>
              <a:buAutoNum type="arabicParenR"/>
            </a:pPr>
            <a:r>
              <a:rPr lang="en-GB" sz="1800"/>
              <a:t>Better Response Time (Quick Decision Making)</a:t>
            </a:r>
            <a:endParaRPr sz="1800"/>
          </a:p>
          <a:p>
            <a:pPr indent="-342900" lvl="0" marL="457200" rtl="0" algn="l">
              <a:spcBef>
                <a:spcPts val="0"/>
              </a:spcBef>
              <a:spcAft>
                <a:spcPts val="0"/>
              </a:spcAft>
              <a:buSzPts val="1800"/>
              <a:buAutoNum type="arabicParenR"/>
            </a:pPr>
            <a:r>
              <a:rPr lang="en-GB" sz="1800"/>
              <a:t>Saves a lot of manual effort</a:t>
            </a:r>
            <a:endParaRPr sz="1800"/>
          </a:p>
          <a:p>
            <a:pPr indent="-342900" lvl="0" marL="457200" rtl="0" algn="l">
              <a:spcBef>
                <a:spcPts val="0"/>
              </a:spcBef>
              <a:spcAft>
                <a:spcPts val="0"/>
              </a:spcAft>
              <a:buSzPts val="1800"/>
              <a:buAutoNum type="arabicParenR"/>
            </a:pPr>
            <a:r>
              <a:rPr lang="en-GB" sz="1800"/>
              <a:t>That saved effort can be utilized in more important tasks</a:t>
            </a:r>
            <a:endParaRPr sz="1800"/>
          </a:p>
          <a:p>
            <a:pPr indent="-342900" lvl="0" marL="457200" rtl="0" algn="l">
              <a:spcBef>
                <a:spcPts val="0"/>
              </a:spcBef>
              <a:spcAft>
                <a:spcPts val="0"/>
              </a:spcAft>
              <a:buSzPts val="1800"/>
              <a:buAutoNum type="arabicParenR"/>
            </a:pPr>
            <a:r>
              <a:rPr lang="en-GB" sz="1800"/>
              <a:t>Manual Errors are avoided</a:t>
            </a:r>
            <a:endParaRPr sz="1800"/>
          </a:p>
          <a:p>
            <a:pPr indent="-342900" lvl="0" marL="457200" rtl="0" algn="l">
              <a:spcBef>
                <a:spcPts val="0"/>
              </a:spcBef>
              <a:spcAft>
                <a:spcPts val="0"/>
              </a:spcAft>
              <a:buSzPts val="1800"/>
              <a:buAutoNum type="arabicParenR"/>
            </a:pPr>
            <a:r>
              <a:rPr lang="en-GB" sz="1800"/>
              <a:t>No longer a “nice to have”,  but  a “need to have”</a:t>
            </a:r>
            <a:endParaRPr sz="18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000"/>
              <a:t>Examples to explain the need.</a:t>
            </a:r>
            <a:endParaRPr sz="3000"/>
          </a:p>
        </p:txBody>
      </p:sp>
      <p:sp>
        <p:nvSpPr>
          <p:cNvPr id="247" name="Google Shape;247;p20"/>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rabicParenR"/>
            </a:pPr>
            <a:r>
              <a:rPr lang="en-GB" sz="1800"/>
              <a:t>Phishing Emails</a:t>
            </a:r>
            <a:endParaRPr sz="1800"/>
          </a:p>
          <a:p>
            <a:pPr indent="-342900" lvl="0" marL="457200" rtl="0" algn="l">
              <a:spcBef>
                <a:spcPts val="0"/>
              </a:spcBef>
              <a:spcAft>
                <a:spcPts val="0"/>
              </a:spcAft>
              <a:buSzPts val="1800"/>
              <a:buAutoNum type="arabicParenR"/>
            </a:pPr>
            <a:r>
              <a:rPr lang="en-GB" sz="1800"/>
              <a:t>Single Solution or Technology for all the tasks does not exist</a:t>
            </a:r>
            <a:endParaRPr sz="1800"/>
          </a:p>
          <a:p>
            <a:pPr indent="-342900" lvl="0" marL="457200" rtl="0" algn="l">
              <a:spcBef>
                <a:spcPts val="0"/>
              </a:spcBef>
              <a:spcAft>
                <a:spcPts val="0"/>
              </a:spcAft>
              <a:buSzPts val="1800"/>
              <a:buAutoNum type="arabicParenR"/>
            </a:pPr>
            <a:r>
              <a:rPr lang="en-GB" sz="1800"/>
              <a:t>Giving out security tasks to a single security vendor also doesn’t work out because nowadays the number of security breaches have increased</a:t>
            </a:r>
            <a:endParaRPr sz="1800"/>
          </a:p>
          <a:p>
            <a:pPr indent="-342900" lvl="0" marL="457200" rtl="0" algn="l">
              <a:spcBef>
                <a:spcPts val="0"/>
              </a:spcBef>
              <a:spcAft>
                <a:spcPts val="0"/>
              </a:spcAft>
              <a:buSzPts val="1800"/>
              <a:buAutoNum type="arabicParenR"/>
            </a:pPr>
            <a:r>
              <a:rPr lang="en-GB" sz="1800"/>
              <a:t>Giving security tasks to multiple vendors on the other hand increases complexity of the system and it becomes difficult to manage multiple people</a:t>
            </a:r>
            <a:endParaRPr sz="1800"/>
          </a:p>
          <a:p>
            <a:pPr indent="0" lvl="0" marL="457200" rtl="0" algn="l">
              <a:spcBef>
                <a:spcPts val="1600"/>
              </a:spcBef>
              <a:spcAft>
                <a:spcPts val="1600"/>
              </a:spcAft>
              <a:buNone/>
            </a:pPr>
            <a:r>
              <a:t/>
            </a:r>
            <a:endParaRPr sz="18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000"/>
              <a:t>Solution</a:t>
            </a:r>
            <a:endParaRPr sz="3000"/>
          </a:p>
        </p:txBody>
      </p:sp>
      <p:sp>
        <p:nvSpPr>
          <p:cNvPr id="253" name="Google Shape;253;p21"/>
          <p:cNvSpPr txBox="1"/>
          <p:nvPr>
            <p:ph idx="1" type="body"/>
          </p:nvPr>
        </p:nvSpPr>
        <p:spPr>
          <a:xfrm>
            <a:off x="1297500" y="1557125"/>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t>The good news is that </a:t>
            </a:r>
            <a:r>
              <a:rPr b="1" lang="en-GB" sz="1800" u="sng"/>
              <a:t>Security Orchestration</a:t>
            </a:r>
            <a:r>
              <a:rPr lang="en-GB" sz="1800"/>
              <a:t> can automate and perform these basic investigative procedures with significantly greater precision, freeing up time for human insight and response. It can also help CISOs make better use of their security budget: by orchestrating the integration of security products, security teams can still acquire the "best of breed" in protection while remaining productive.</a:t>
            </a:r>
            <a:endParaRPr sz="1800"/>
          </a:p>
          <a:p>
            <a:pPr indent="0" lvl="0" marL="0" rtl="0" algn="l">
              <a:spcBef>
                <a:spcPts val="1600"/>
              </a:spcBef>
              <a:spcAft>
                <a:spcPts val="16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2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000"/>
              <a:t>Generalized Implementation of Security Orchestration.</a:t>
            </a:r>
            <a:endParaRPr sz="3000"/>
          </a:p>
        </p:txBody>
      </p:sp>
      <p:sp>
        <p:nvSpPr>
          <p:cNvPr id="259" name="Google Shape;259;p22"/>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60" name="Google Shape;260;p22"/>
          <p:cNvPicPr preferRelativeResize="0"/>
          <p:nvPr/>
        </p:nvPicPr>
        <p:blipFill rotWithShape="1">
          <a:blip r:embed="rId3">
            <a:alphaModFix/>
          </a:blip>
          <a:srcRect b="0" l="1110" r="-1109" t="0"/>
          <a:stretch/>
        </p:blipFill>
        <p:spPr>
          <a:xfrm>
            <a:off x="2399600" y="1592338"/>
            <a:ext cx="4684451" cy="28616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000"/>
              <a:t>Generalized Steps:-</a:t>
            </a:r>
            <a:endParaRPr sz="3000"/>
          </a:p>
        </p:txBody>
      </p:sp>
      <p:sp>
        <p:nvSpPr>
          <p:cNvPr id="266" name="Google Shape;266;p23"/>
          <p:cNvSpPr txBox="1"/>
          <p:nvPr>
            <p:ph idx="1" type="body"/>
          </p:nvPr>
        </p:nvSpPr>
        <p:spPr>
          <a:xfrm>
            <a:off x="1297500" y="2086625"/>
            <a:ext cx="7038900" cy="2392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rabicParenR"/>
            </a:pPr>
            <a:r>
              <a:rPr lang="en-GB" sz="1800"/>
              <a:t>Automate repetitive assessment and remediation tasks</a:t>
            </a:r>
            <a:endParaRPr sz="1800"/>
          </a:p>
          <a:p>
            <a:pPr indent="-342900" lvl="0" marL="457200" rtl="0" algn="l">
              <a:spcBef>
                <a:spcPts val="0"/>
              </a:spcBef>
              <a:spcAft>
                <a:spcPts val="0"/>
              </a:spcAft>
              <a:buSzPts val="1800"/>
              <a:buAutoNum type="arabicParenR"/>
            </a:pPr>
            <a:r>
              <a:rPr lang="en-GB" sz="1800"/>
              <a:t>Implement an incident assessment and response workflow</a:t>
            </a:r>
            <a:endParaRPr sz="1800"/>
          </a:p>
          <a:p>
            <a:pPr indent="-342900" lvl="0" marL="457200" rtl="0" algn="l">
              <a:spcBef>
                <a:spcPts val="0"/>
              </a:spcBef>
              <a:spcAft>
                <a:spcPts val="0"/>
              </a:spcAft>
              <a:buSzPts val="1800"/>
              <a:buAutoNum type="arabicParenR"/>
            </a:pPr>
            <a:r>
              <a:rPr lang="en-GB" sz="1800"/>
              <a:t>Integrate internal and external threat intelligence resources</a:t>
            </a:r>
            <a:endParaRPr sz="1800"/>
          </a:p>
          <a:p>
            <a:pPr indent="-342900" lvl="0" marL="457200" rtl="0" algn="l">
              <a:spcBef>
                <a:spcPts val="0"/>
              </a:spcBef>
              <a:spcAft>
                <a:spcPts val="0"/>
              </a:spcAft>
              <a:buSzPts val="1800"/>
              <a:buAutoNum type="arabicParenR"/>
            </a:pPr>
            <a:r>
              <a:rPr lang="en-GB" sz="1800"/>
              <a:t>Monitor, assess, and repeat</a:t>
            </a:r>
            <a:endParaRPr sz="18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2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000"/>
              <a:t>SIEM v/s SOAR</a:t>
            </a:r>
            <a:endParaRPr sz="3000"/>
          </a:p>
        </p:txBody>
      </p:sp>
      <p:sp>
        <p:nvSpPr>
          <p:cNvPr id="272" name="Google Shape;272;p24"/>
          <p:cNvSpPr txBox="1"/>
          <p:nvPr>
            <p:ph idx="1" type="body"/>
          </p:nvPr>
        </p:nvSpPr>
        <p:spPr>
          <a:xfrm>
            <a:off x="1297500" y="1387600"/>
            <a:ext cx="7038900" cy="309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t>SOAR is designed to assist security teams in automating the response process by collecting alerts, managing cases, and responding to SIEM's never-ending alarms. Security teams can use SOAR to connect to security alerts and establish adaptive, automated incident response workflows.</a:t>
            </a:r>
            <a:endParaRPr sz="1800"/>
          </a:p>
          <a:p>
            <a:pPr indent="0" lvl="0" marL="0" rtl="0" algn="l">
              <a:spcBef>
                <a:spcPts val="1600"/>
              </a:spcBef>
              <a:spcAft>
                <a:spcPts val="0"/>
              </a:spcAft>
              <a:buNone/>
            </a:pPr>
            <a:r>
              <a:rPr lang="en-GB" sz="1800"/>
              <a:t>In a nutshell, SIEM collects and correlates data from numerous security systems to generate alerts, whereas SOAR handles the alerts' cleanup and reaction. So, basically SIEM can be considered like a subset of SOAR, as collecting logs is also a part of SOAR mechanisms.</a:t>
            </a:r>
            <a:endParaRPr sz="1800"/>
          </a:p>
          <a:p>
            <a:pPr indent="0" lvl="0" marL="0" rtl="0" algn="l">
              <a:spcBef>
                <a:spcPts val="1600"/>
              </a:spcBef>
              <a:spcAft>
                <a:spcPts val="1600"/>
              </a:spcAft>
              <a:buNone/>
            </a:pPr>
            <a:r>
              <a:t/>
            </a:r>
            <a:endParaRPr sz="18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2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000"/>
              <a:t>SecOps</a:t>
            </a:r>
            <a:endParaRPr sz="3000"/>
          </a:p>
        </p:txBody>
      </p:sp>
      <p:sp>
        <p:nvSpPr>
          <p:cNvPr id="278" name="Google Shape;278;p2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t>DevOps - Sounds Familiar Right!</a:t>
            </a:r>
            <a:endParaRPr sz="1800"/>
          </a:p>
          <a:p>
            <a:pPr indent="0" lvl="0" marL="0" rtl="0" algn="l">
              <a:spcBef>
                <a:spcPts val="1600"/>
              </a:spcBef>
              <a:spcAft>
                <a:spcPts val="0"/>
              </a:spcAft>
              <a:buNone/>
            </a:pPr>
            <a:r>
              <a:rPr lang="en-GB" sz="1800"/>
              <a:t>Recently organizations have started to make a shift towards DevOps from their traditional SDLC, because organizations have started to understand the need and importance of automation.</a:t>
            </a:r>
            <a:endParaRPr sz="1800"/>
          </a:p>
          <a:p>
            <a:pPr indent="0" lvl="0" marL="0" rtl="0" algn="l">
              <a:spcBef>
                <a:spcPts val="1600"/>
              </a:spcBef>
              <a:spcAft>
                <a:spcPts val="1600"/>
              </a:spcAft>
              <a:buNone/>
            </a:pPr>
            <a:r>
              <a:rPr lang="en-GB" sz="1800"/>
              <a:t>The term SecOps has also emerged quite well along with SOAR as it aims towards automating the security operations.</a:t>
            </a:r>
            <a:endParaRPr sz="1800"/>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